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93" r:id="rId2"/>
    <p:sldId id="270" r:id="rId3"/>
    <p:sldId id="273" r:id="rId4"/>
    <p:sldId id="281" r:id="rId5"/>
    <p:sldId id="278" r:id="rId6"/>
    <p:sldId id="271" r:id="rId7"/>
    <p:sldId id="280" r:id="rId8"/>
    <p:sldId id="261" r:id="rId9"/>
    <p:sldId id="291" r:id="rId10"/>
    <p:sldId id="292" r:id="rId11"/>
    <p:sldId id="277" r:id="rId12"/>
    <p:sldId id="286" r:id="rId13"/>
    <p:sldId id="287" r:id="rId14"/>
    <p:sldId id="288" r:id="rId15"/>
    <p:sldId id="289" r:id="rId16"/>
    <p:sldId id="290" r:id="rId17"/>
    <p:sldId id="282" r:id="rId18"/>
    <p:sldId id="294" r:id="rId19"/>
    <p:sldId id="295" r:id="rId20"/>
    <p:sldId id="296" r:id="rId21"/>
    <p:sldId id="297" r:id="rId22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3079" autoAdjust="0"/>
  </p:normalViewPr>
  <p:slideViewPr>
    <p:cSldViewPr>
      <p:cViewPr varScale="1">
        <p:scale>
          <a:sx n="82" d="100"/>
          <a:sy n="82" d="100"/>
        </p:scale>
        <p:origin x="-1596" y="-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66E101-0DB5-4DE4-A802-E768D605589D}" type="datetimeFigureOut">
              <a:rPr lang="fr-FR" smtClean="0"/>
              <a:t>11/12/2017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A73E45-9585-40E9-A61B-BEE13BCA366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731548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73E45-9585-40E9-A61B-BEE13BCA3663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232202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73E45-9585-40E9-A61B-BEE13BCA3663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534661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73E45-9585-40E9-A61B-BEE13BCA3663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729443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Cliquez pour modifier le style des sous-titres du masque</a:t>
            </a:r>
            <a:endParaRPr lang="fr-B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t>11/12/2017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t>11/12/2017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t>11/12/2017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t>11/12/2017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t>11/12/2017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t>11/12/2017</a:t>
            </a:fld>
            <a:endParaRPr lang="fr-B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t>11/12/2017</a:t>
            </a:fld>
            <a:endParaRPr lang="fr-BE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t>11/12/2017</a:t>
            </a:fld>
            <a:endParaRPr lang="fr-BE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t>11/12/2017</a:t>
            </a:fld>
            <a:endParaRPr lang="fr-BE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t>11/12/2017</a:t>
            </a:fld>
            <a:endParaRPr lang="fr-B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BE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t>11/12/2017</a:t>
            </a:fld>
            <a:endParaRPr lang="fr-B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309A6D-C09C-4548-B29A-6CF363A7E532}" type="datetimeFigureOut">
              <a:rPr lang="fr-FR" smtClean="0"/>
              <a:t>11/12/2017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tiff"/><Relationship Id="rId4" Type="http://schemas.openxmlformats.org/officeDocument/2006/relationships/image" Target="../media/image19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7" Type="http://schemas.openxmlformats.org/officeDocument/2006/relationships/image" Target="../media/image28.tiff"/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tiff"/><Relationship Id="rId5" Type="http://schemas.openxmlformats.org/officeDocument/2006/relationships/image" Target="../media/image26.tiff"/><Relationship Id="rId4" Type="http://schemas.openxmlformats.org/officeDocument/2006/relationships/image" Target="../media/image25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7" Type="http://schemas.openxmlformats.org/officeDocument/2006/relationships/image" Target="../media/image34.tiff"/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tiff"/><Relationship Id="rId5" Type="http://schemas.openxmlformats.org/officeDocument/2006/relationships/image" Target="../media/image32.tiff"/><Relationship Id="rId4" Type="http://schemas.openxmlformats.org/officeDocument/2006/relationships/image" Target="../media/image31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7" Type="http://schemas.openxmlformats.org/officeDocument/2006/relationships/image" Target="../media/image40.tiff"/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tiff"/><Relationship Id="rId5" Type="http://schemas.openxmlformats.org/officeDocument/2006/relationships/image" Target="../media/image38.tiff"/><Relationship Id="rId4" Type="http://schemas.openxmlformats.org/officeDocument/2006/relationships/image" Target="../media/image37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tiff"/><Relationship Id="rId7" Type="http://schemas.openxmlformats.org/officeDocument/2006/relationships/image" Target="../media/image46.tiff"/><Relationship Id="rId2" Type="http://schemas.openxmlformats.org/officeDocument/2006/relationships/image" Target="../media/image4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tiff"/><Relationship Id="rId5" Type="http://schemas.openxmlformats.org/officeDocument/2006/relationships/image" Target="../media/image44.tiff"/><Relationship Id="rId4" Type="http://schemas.openxmlformats.org/officeDocument/2006/relationships/image" Target="../media/image43.tif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tiff"/><Relationship Id="rId2" Type="http://schemas.openxmlformats.org/officeDocument/2006/relationships/image" Target="../media/image48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tif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13" Type="http://schemas.openxmlformats.org/officeDocument/2006/relationships/image" Target="../media/image11.png"/><Relationship Id="rId3" Type="http://schemas.openxmlformats.org/officeDocument/2006/relationships/image" Target="../media/image1.jpeg"/><Relationship Id="rId7" Type="http://schemas.openxmlformats.org/officeDocument/2006/relationships/image" Target="../media/image5.jpe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eg"/><Relationship Id="rId11" Type="http://schemas.openxmlformats.org/officeDocument/2006/relationships/image" Target="../media/image9.png"/><Relationship Id="rId5" Type="http://schemas.openxmlformats.org/officeDocument/2006/relationships/image" Target="../media/image3.jpeg"/><Relationship Id="rId10" Type="http://schemas.openxmlformats.org/officeDocument/2006/relationships/image" Target="../media/image8.png"/><Relationship Id="rId4" Type="http://schemas.openxmlformats.org/officeDocument/2006/relationships/image" Target="../media/image2.jpeg"/><Relationship Id="rId9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tiff"/><Relationship Id="rId5" Type="http://schemas.openxmlformats.org/officeDocument/2006/relationships/image" Target="../media/image15.tiff"/><Relationship Id="rId4" Type="http://schemas.openxmlformats.org/officeDocument/2006/relationships/image" Target="../media/image14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83568" y="1556792"/>
            <a:ext cx="7992888" cy="4525963"/>
          </a:xfrm>
        </p:spPr>
        <p:txBody>
          <a:bodyPr>
            <a:normAutofit/>
          </a:bodyPr>
          <a:lstStyle/>
          <a:p>
            <a:r>
              <a:rPr lang="en-US" sz="2000" dirty="0" smtClean="0"/>
              <a:t>I presented my new experiment design and my pilot data on sequential multi-option decision making. The underlying interest is during value comparison, people don’t simply register the value of each option and calculate a choice probability honestly according to their initial rating, instead, they do a pairwise comparison of values of the current option and the best seen option, and the winning option get a boost bonus in value and enters into the next rounds of competition. The pilot data shows a trend as in the simulated data.</a:t>
            </a:r>
          </a:p>
          <a:p>
            <a:r>
              <a:rPr lang="en-US" sz="2000" dirty="0" smtClean="0"/>
              <a:t>Feedbacks from the lab meeting: I should incorporate the </a:t>
            </a:r>
            <a:r>
              <a:rPr lang="en-US" sz="2000" dirty="0" err="1" smtClean="0"/>
              <a:t>recency</a:t>
            </a:r>
            <a:r>
              <a:rPr lang="en-US" sz="2000" dirty="0" smtClean="0"/>
              <a:t> and primacy effect in my model. Try to run simulation under these models and formally compare whether we need the default bonus, </a:t>
            </a:r>
            <a:r>
              <a:rPr lang="en-US" sz="2000" dirty="0" err="1" smtClean="0"/>
              <a:t>recency</a:t>
            </a:r>
            <a:r>
              <a:rPr lang="en-US" sz="2000" dirty="0" smtClean="0"/>
              <a:t> bonus and the primacy bonus. </a:t>
            </a:r>
          </a:p>
          <a:p>
            <a:r>
              <a:rPr lang="en-US" sz="2000" dirty="0" smtClean="0"/>
              <a:t>Also, I need to check whether there is a session related drift in my data, to see whether subject experience fatigue/boredom in the 3-hour experiment. </a:t>
            </a:r>
          </a:p>
          <a:p>
            <a:endParaRPr lang="en-US" sz="2000" dirty="0" smtClean="0"/>
          </a:p>
          <a:p>
            <a:pPr>
              <a:lnSpc>
                <a:spcPct val="150000"/>
              </a:lnSpc>
            </a:pPr>
            <a:endParaRPr lang="en-US" sz="1600" dirty="0" smtClean="0"/>
          </a:p>
          <a:p>
            <a:pPr lvl="1"/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635165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27584" y="260648"/>
            <a:ext cx="7859216" cy="490066"/>
          </a:xfrm>
        </p:spPr>
        <p:txBody>
          <a:bodyPr>
            <a:noAutofit/>
          </a:bodyPr>
          <a:lstStyle/>
          <a:p>
            <a:r>
              <a:rPr lang="en-US" sz="2800" dirty="0" smtClean="0"/>
              <a:t>H1 with primacy and </a:t>
            </a:r>
            <a:r>
              <a:rPr lang="en-US" sz="2800" dirty="0" err="1" smtClean="0"/>
              <a:t>recency</a:t>
            </a:r>
            <a:r>
              <a:rPr lang="en-US" sz="2800" dirty="0" smtClean="0"/>
              <a:t> bonus (beta = 0.51)</a:t>
            </a:r>
            <a:endParaRPr lang="fr-FR" sz="2800" dirty="0"/>
          </a:p>
        </p:txBody>
      </p:sp>
      <p:pic>
        <p:nvPicPr>
          <p:cNvPr id="6146" name="Picture 2" descr="C:\Users\chen.hu\Documents\GitHub\sdm\simulation\plots\v3\100simulations\beta51_C1.t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08" y="2756946"/>
            <a:ext cx="4254868" cy="1596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chen.hu\Documents\GitHub\sdm\simulation\plots\beta51_C1_1beta.t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5026" y="1068512"/>
            <a:ext cx="4499992" cy="1688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C:\Users\chen.hu\Documents\GitHub\sdm\simulation\plots\beta51_C1_2beta.ti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2852936"/>
            <a:ext cx="4638092" cy="1740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9" name="Picture 5" descr="C:\Users\chen.hu\Documents\GitHub\sdm\simulation\plots\beta51_C1_3beta.tif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4853" y="5006324"/>
            <a:ext cx="4422068" cy="1659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19070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619672" y="188640"/>
            <a:ext cx="6563072" cy="1143000"/>
          </a:xfrm>
        </p:spPr>
        <p:txBody>
          <a:bodyPr>
            <a:normAutofit/>
          </a:bodyPr>
          <a:lstStyle/>
          <a:p>
            <a:r>
              <a:rPr lang="en-US" sz="2800" dirty="0" smtClean="0"/>
              <a:t>Pilot results: rating and confidence rating across categories</a:t>
            </a:r>
            <a:endParaRPr lang="fr-FR" sz="2800" dirty="0"/>
          </a:p>
        </p:txBody>
      </p:sp>
      <p:pic>
        <p:nvPicPr>
          <p:cNvPr id="4098" name="Picture 2" descr="C:\Users\chen.hu\Documents\GitHub\sdm\results_plot\rating_distribution.tif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2061991"/>
            <a:ext cx="4400315" cy="3096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chen.hu\Documents\GitHub\sdm\results_plot\confidence_distribution.t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1909566"/>
            <a:ext cx="4788024" cy="3268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838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>
            <a:spLocks noGrp="1"/>
          </p:cNvSpPr>
          <p:nvPr>
            <p:ph type="title"/>
          </p:nvPr>
        </p:nvSpPr>
        <p:spPr>
          <a:xfrm>
            <a:off x="827584" y="116632"/>
            <a:ext cx="7283152" cy="562074"/>
          </a:xfrm>
        </p:spPr>
        <p:txBody>
          <a:bodyPr>
            <a:normAutofit fontScale="90000"/>
          </a:bodyPr>
          <a:lstStyle/>
          <a:p>
            <a:r>
              <a:rPr lang="en-US" sz="3200" dirty="0" smtClean="0"/>
              <a:t>Pilot results: choice probability</a:t>
            </a:r>
            <a:endParaRPr lang="fr-FR" sz="3200" dirty="0"/>
          </a:p>
        </p:txBody>
      </p:sp>
      <p:pic>
        <p:nvPicPr>
          <p:cNvPr id="1026" name="Picture 2" descr="C:\Users\chen.hu\Documents\GitHub\sdm\results_plot\choice_order\choice_cate_1.t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836712"/>
            <a:ext cx="2666256" cy="2102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chen.hu\Documents\GitHub\sdm\results_plot\choice_order\choice_cate_2.t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784217"/>
            <a:ext cx="2946326" cy="2145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chen.hu\Documents\GitHub\sdm\results_plot\choice_order\choice_cate_3.ti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4324" y="784217"/>
            <a:ext cx="3208235" cy="2078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chen.hu\Documents\GitHub\sdm\results_plot\choice_order\choice_cate_4.tif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242" y="3717032"/>
            <a:ext cx="3101852" cy="2282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chen.hu\Documents\GitHub\sdm\results_plot\choice_order\choice_cate_5.tif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3701565"/>
            <a:ext cx="2991173" cy="2182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:\Users\chen.hu\Documents\GitHub\sdm\results_plot\choice_order\choice_cate_15.tif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4720" y="4782666"/>
            <a:ext cx="3176309" cy="2075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5845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>
            <a:spLocks noGrp="1"/>
          </p:cNvSpPr>
          <p:nvPr>
            <p:ph type="title"/>
          </p:nvPr>
        </p:nvSpPr>
        <p:spPr>
          <a:xfrm>
            <a:off x="827584" y="116632"/>
            <a:ext cx="7283152" cy="562074"/>
          </a:xfrm>
        </p:spPr>
        <p:txBody>
          <a:bodyPr>
            <a:normAutofit fontScale="90000"/>
          </a:bodyPr>
          <a:lstStyle/>
          <a:p>
            <a:r>
              <a:rPr lang="en-US" sz="3200" dirty="0" smtClean="0"/>
              <a:t>Pilot results: response time</a:t>
            </a:r>
            <a:endParaRPr lang="fr-FR" sz="3200" dirty="0"/>
          </a:p>
        </p:txBody>
      </p:sp>
      <p:pic>
        <p:nvPicPr>
          <p:cNvPr id="2050" name="Picture 2" descr="C:\Users\chen.hu\Documents\GitHub\sdm\results_plot\RT_order\RT_cate_1.t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38" y="898923"/>
            <a:ext cx="2954485" cy="1968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chen.hu\Documents\GitHub\sdm\results_plot\RT_order\RT_cate_2.t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4388" y="826914"/>
            <a:ext cx="2910614" cy="2016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chen.hu\Documents\GitHub\sdm\results_plot\RT_order\RT_cate_3.ti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2719" y="657882"/>
            <a:ext cx="3050581" cy="2185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chen.hu\Documents\GitHub\sdm\results_plot\RT_order\RT_cate_4.tif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273" y="3717032"/>
            <a:ext cx="2858081" cy="2241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Users\chen.hu\Documents\GitHub\sdm\results_plot\RT_order\RT_cate_5.tif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0163" y="3673813"/>
            <a:ext cx="3222755" cy="218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 descr="C:\Users\chen.hu\Documents\GitHub\sdm\results_plot\RT_order\RT_cate_15.tif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002" y="4365104"/>
            <a:ext cx="3217366" cy="2350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5845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>
            <a:spLocks noGrp="1"/>
          </p:cNvSpPr>
          <p:nvPr>
            <p:ph type="title"/>
          </p:nvPr>
        </p:nvSpPr>
        <p:spPr>
          <a:xfrm>
            <a:off x="827584" y="116632"/>
            <a:ext cx="7283152" cy="562074"/>
          </a:xfrm>
        </p:spPr>
        <p:txBody>
          <a:bodyPr>
            <a:normAutofit fontScale="90000"/>
          </a:bodyPr>
          <a:lstStyle/>
          <a:p>
            <a:r>
              <a:rPr lang="en-US" sz="3200" dirty="0" smtClean="0"/>
              <a:t>Pilot results: confidence</a:t>
            </a:r>
            <a:endParaRPr lang="fr-FR" sz="3200" dirty="0"/>
          </a:p>
        </p:txBody>
      </p:sp>
      <p:pic>
        <p:nvPicPr>
          <p:cNvPr id="3074" name="Picture 2" descr="C:\Users\chen.hu\Documents\GitHub\sdm\results_plot\confidence_order\confidence_cate_1.t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908720"/>
            <a:ext cx="3275856" cy="2448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chen.hu\Documents\GitHub\sdm\results_plot\confidence_order\confidence_cate_2.t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937433"/>
            <a:ext cx="3378002" cy="2519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chen.hu\Documents\GitHub\sdm\results_plot\confidence_order\confidence_cate_3.ti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3680" y="887459"/>
            <a:ext cx="2880320" cy="244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chen.hu\Documents\GitHub\sdm\results_plot\confidence_order\confidence_cate_4.tif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3861048"/>
            <a:ext cx="3203847" cy="2493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chen.hu\Documents\GitHub\sdm\results_plot\confidence_order\confidence_cate_5.tif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3882675"/>
            <a:ext cx="3224214" cy="2544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 descr="C:\Users\chen.hu\Documents\GitHub\sdm\results_plot\confidence_order\confidence_cate_15.tif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8" y="4431603"/>
            <a:ext cx="3038790" cy="2390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5845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>
            <a:spLocks noGrp="1"/>
          </p:cNvSpPr>
          <p:nvPr>
            <p:ph type="title"/>
          </p:nvPr>
        </p:nvSpPr>
        <p:spPr>
          <a:xfrm>
            <a:off x="827584" y="116632"/>
            <a:ext cx="7283152" cy="562074"/>
          </a:xfrm>
        </p:spPr>
        <p:txBody>
          <a:bodyPr>
            <a:normAutofit fontScale="90000"/>
          </a:bodyPr>
          <a:lstStyle/>
          <a:p>
            <a:r>
              <a:rPr lang="en-US" sz="3200" dirty="0" smtClean="0"/>
              <a:t>Pilot results: processing time</a:t>
            </a:r>
            <a:endParaRPr lang="fr-FR" sz="3200" dirty="0"/>
          </a:p>
        </p:txBody>
      </p:sp>
      <p:pic>
        <p:nvPicPr>
          <p:cNvPr id="4099" name="Picture 3" descr="C:\Users\chen.hu\Documents\GitHub\sdm\results_plot\PT_order\PT_cate_1.t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50022"/>
            <a:ext cx="3114518" cy="2334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:\Users\chen.hu\Documents\GitHub\sdm\results_plot\PT_order\PT_cate_2.t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8978" y="1005046"/>
            <a:ext cx="2947198" cy="2224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" name="Picture 5" descr="C:\Users\chen.hu\Documents\GitHub\sdm\results_plot\PT_order\PT_cate_3.ti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1060070"/>
            <a:ext cx="2834531" cy="2114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C:\Users\chen.hu\Documents\GitHub\sdm\results_plot\PT_order\PT_cate_4.tif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1" y="4005064"/>
            <a:ext cx="3228427" cy="2292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3" name="Picture 7" descr="C:\Users\chen.hu\Documents\GitHub\sdm\results_plot\PT_order\PT_cate_5.tif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3583913"/>
            <a:ext cx="3522910" cy="2713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C:\Users\chen.hu\Documents\GitHub\sdm\results_plot\PT_order\PT_cate_15.tif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6710" y="4616003"/>
            <a:ext cx="2737070" cy="2241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8960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Regression coefficient </a:t>
            </a:r>
            <a:endParaRPr lang="fr-FR" dirty="0"/>
          </a:p>
        </p:txBody>
      </p:sp>
      <p:pic>
        <p:nvPicPr>
          <p:cNvPr id="7170" name="Picture 2" descr="C:\Users\chen.hu\Desktop\untitled.t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1556792"/>
            <a:ext cx="6314548" cy="3456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29427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Discussion</a:t>
            </a:r>
            <a:endParaRPr lang="fr-FR" sz="36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sz="2000" dirty="0" smtClean="0"/>
              <a:t>Regarding the design: </a:t>
            </a:r>
          </a:p>
          <a:p>
            <a:pPr lvl="1">
              <a:lnSpc>
                <a:spcPct val="150000"/>
              </a:lnSpc>
            </a:pPr>
            <a:r>
              <a:rPr lang="en-US" sz="2000" dirty="0" smtClean="0"/>
              <a:t>whether we should mask the options?</a:t>
            </a:r>
          </a:p>
          <a:p>
            <a:pPr lvl="1">
              <a:lnSpc>
                <a:spcPct val="150000"/>
              </a:lnSpc>
            </a:pPr>
            <a:r>
              <a:rPr lang="en-US" sz="2000" dirty="0" smtClean="0"/>
              <a:t>Whether we should constraint a time out if no mask?</a:t>
            </a:r>
          </a:p>
          <a:p>
            <a:pPr>
              <a:lnSpc>
                <a:spcPct val="150000"/>
              </a:lnSpc>
            </a:pPr>
            <a:r>
              <a:rPr lang="en-US" sz="2000" dirty="0" smtClean="0"/>
              <a:t>Alternative models proposal needed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12833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Session drift effects</a:t>
            </a:r>
            <a:endParaRPr lang="fr-FR" dirty="0"/>
          </a:p>
        </p:txBody>
      </p:sp>
      <p:pic>
        <p:nvPicPr>
          <p:cNvPr id="1026" name="Picture 2" descr="C:\Users\chen.hu\Documents\GitHub\sdm\results_plot\RT_session_order.t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556792"/>
            <a:ext cx="4382096" cy="2616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chen.hu\Documents\GitHub\sdm\results_plot\conf_session_order.t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783" y="4323686"/>
            <a:ext cx="4055586" cy="2525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chen.hu\Documents\GitHub\sdm\results_plot\P1_session.ti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5624" y="2717864"/>
            <a:ext cx="4325144" cy="2867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32560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Effect size analysis</a:t>
            </a:r>
            <a:endParaRPr lang="fr-FR" dirty="0"/>
          </a:p>
        </p:txBody>
      </p:sp>
      <p:pic>
        <p:nvPicPr>
          <p:cNvPr id="4" name="Picture 2" descr="C:\Users\chen.hu\Desktop\untitled.t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1772816"/>
            <a:ext cx="6314548" cy="3456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oneTexte 4"/>
          <p:cNvSpPr txBox="1"/>
          <p:nvPr/>
        </p:nvSpPr>
        <p:spPr>
          <a:xfrm>
            <a:off x="1619672" y="5445224"/>
            <a:ext cx="726668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Beta_rt</a:t>
            </a:r>
            <a:r>
              <a:rPr lang="en-US" dirty="0" smtClean="0"/>
              <a:t>: t (10) = 1.93, if </a:t>
            </a:r>
            <a:r>
              <a:rPr lang="en-US" dirty="0" smtClean="0">
                <a:sym typeface="Wingdings" panose="05000000000000000000" pitchFamily="2" charset="2"/>
              </a:rPr>
              <a:t> 30, t(29) = 3.18, p = 0.002 ~ 0.01</a:t>
            </a:r>
          </a:p>
          <a:p>
            <a:r>
              <a:rPr lang="en-US" dirty="0" err="1" smtClean="0"/>
              <a:t>Beta_conf</a:t>
            </a:r>
            <a:r>
              <a:rPr lang="en-US" dirty="0" smtClean="0"/>
              <a:t>: </a:t>
            </a:r>
            <a:r>
              <a:rPr lang="en-US" dirty="0"/>
              <a:t>t (10) = </a:t>
            </a:r>
            <a:r>
              <a:rPr lang="en-US" dirty="0" smtClean="0"/>
              <a:t>1.90, </a:t>
            </a:r>
            <a:r>
              <a:rPr lang="en-US" dirty="0"/>
              <a:t>if </a:t>
            </a:r>
            <a:r>
              <a:rPr lang="en-US" dirty="0">
                <a:sym typeface="Wingdings" panose="05000000000000000000" pitchFamily="2" charset="2"/>
              </a:rPr>
              <a:t> 30, t(29) = </a:t>
            </a:r>
            <a:r>
              <a:rPr lang="en-US" dirty="0" smtClean="0">
                <a:sym typeface="Wingdings" panose="05000000000000000000" pitchFamily="2" charset="2"/>
              </a:rPr>
              <a:t>3.14, </a:t>
            </a:r>
            <a:r>
              <a:rPr lang="en-US" dirty="0">
                <a:sym typeface="Wingdings" panose="05000000000000000000" pitchFamily="2" charset="2"/>
              </a:rPr>
              <a:t>p = 0.002 ~ </a:t>
            </a:r>
            <a:r>
              <a:rPr lang="en-US" dirty="0" smtClean="0">
                <a:sym typeface="Wingdings" panose="05000000000000000000" pitchFamily="2" charset="2"/>
              </a:rPr>
              <a:t>0.01</a:t>
            </a:r>
          </a:p>
          <a:p>
            <a:r>
              <a:rPr lang="en-US" dirty="0" err="1" smtClean="0"/>
              <a:t>Beta_choice</a:t>
            </a:r>
            <a:r>
              <a:rPr lang="en-US" dirty="0" smtClean="0"/>
              <a:t>: t </a:t>
            </a:r>
            <a:r>
              <a:rPr lang="en-US" dirty="0"/>
              <a:t>(10) = </a:t>
            </a:r>
            <a:r>
              <a:rPr lang="en-US" dirty="0" smtClean="0"/>
              <a:t>-1.07, </a:t>
            </a:r>
            <a:r>
              <a:rPr lang="en-US" dirty="0"/>
              <a:t>if </a:t>
            </a:r>
            <a:r>
              <a:rPr lang="en-US" dirty="0">
                <a:sym typeface="Wingdings" panose="05000000000000000000" pitchFamily="2" charset="2"/>
              </a:rPr>
              <a:t> 30, t(29) = </a:t>
            </a:r>
            <a:r>
              <a:rPr lang="en-US" dirty="0" smtClean="0">
                <a:sym typeface="Wingdings" panose="05000000000000000000" pitchFamily="2" charset="2"/>
              </a:rPr>
              <a:t>1.76, </a:t>
            </a:r>
            <a:r>
              <a:rPr lang="en-US" dirty="0">
                <a:sym typeface="Wingdings" panose="05000000000000000000" pitchFamily="2" charset="2"/>
              </a:rPr>
              <a:t>p = </a:t>
            </a:r>
            <a:r>
              <a:rPr lang="en-US" dirty="0" smtClean="0">
                <a:sym typeface="Wingdings" panose="05000000000000000000" pitchFamily="2" charset="2"/>
              </a:rPr>
              <a:t>0.05 </a:t>
            </a:r>
            <a:r>
              <a:rPr lang="en-US" dirty="0">
                <a:sym typeface="Wingdings" panose="05000000000000000000" pitchFamily="2" charset="2"/>
              </a:rPr>
              <a:t>~ </a:t>
            </a:r>
            <a:r>
              <a:rPr lang="en-US" dirty="0" smtClean="0">
                <a:sym typeface="Wingdings" panose="05000000000000000000" pitchFamily="2" charset="2"/>
              </a:rPr>
              <a:t>0.1</a:t>
            </a:r>
          </a:p>
          <a:p>
            <a:r>
              <a:rPr lang="en-US" dirty="0">
                <a:sym typeface="Wingdings" panose="05000000000000000000" pitchFamily="2" charset="2"/>
              </a:rPr>
              <a:t>	</a:t>
            </a:r>
            <a:r>
              <a:rPr lang="en-US" dirty="0" smtClean="0">
                <a:sym typeface="Wingdings" panose="05000000000000000000" pitchFamily="2" charset="2"/>
              </a:rPr>
              <a:t>	            if  40, t(39) = 2.03, p = 0.025~0.5 , all two tails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963890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>Decision-making </a:t>
            </a:r>
            <a:r>
              <a:rPr lang="en-US" b="1" dirty="0"/>
              <a:t>under a sequential multiple-option choice frame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Chen Hu</a:t>
            </a:r>
          </a:p>
          <a:p>
            <a:r>
              <a:rPr lang="en-US" sz="1800" dirty="0" smtClean="0"/>
              <a:t>(lab meeting 11/10/2017)</a:t>
            </a:r>
            <a:endParaRPr lang="fr-FR" sz="1800" dirty="0"/>
          </a:p>
        </p:txBody>
      </p:sp>
    </p:spTree>
    <p:extLst>
      <p:ext uri="{BB962C8B-B14F-4D97-AF65-F5344CB8AC3E}">
        <p14:creationId xmlns:p14="http://schemas.microsoft.com/office/powerpoint/2010/main" val="583041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chen.hu\Documents\GitHub\sdm\results_plot\BMS\model_comparison_m1m2.t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16632"/>
            <a:ext cx="6099503" cy="648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/>
          <p:cNvSpPr txBox="1"/>
          <p:nvPr/>
        </p:nvSpPr>
        <p:spPr>
          <a:xfrm>
            <a:off x="6660232" y="1988840"/>
            <a:ext cx="20882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M1: H0</a:t>
            </a:r>
          </a:p>
          <a:p>
            <a:r>
              <a:rPr lang="en-US" dirty="0" smtClean="0"/>
              <a:t>M2: model with default bonus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497176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M2_ Default bonus posterior</a:t>
            </a:r>
            <a:endParaRPr lang="fr-FR" dirty="0"/>
          </a:p>
        </p:txBody>
      </p:sp>
      <p:pic>
        <p:nvPicPr>
          <p:cNvPr id="3074" name="Picture 2" descr="C:\Users\chen.hu\Documents\GitHub\sdm\results_plot\BMS\posterior_m2_evo.t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860627"/>
            <a:ext cx="3240360" cy="2356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oneTexte 4"/>
          <p:cNvSpPr txBox="1"/>
          <p:nvPr/>
        </p:nvSpPr>
        <p:spPr>
          <a:xfrm>
            <a:off x="4067944" y="3039073"/>
            <a:ext cx="20665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 = 3.96, p = 0.0027</a:t>
            </a:r>
          </a:p>
          <a:p>
            <a:r>
              <a:rPr lang="en-US" dirty="0" smtClean="0"/>
              <a:t>N = 11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430359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83568" y="1556792"/>
            <a:ext cx="7992888" cy="45259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000" dirty="0" smtClean="0"/>
              <a:t>Understand how options are compared during decision making process is crucial. </a:t>
            </a:r>
          </a:p>
          <a:p>
            <a:pPr>
              <a:lnSpc>
                <a:spcPct val="150000"/>
              </a:lnSpc>
            </a:pPr>
            <a:r>
              <a:rPr lang="en-US" sz="2000" dirty="0" smtClean="0"/>
              <a:t>Former studies have identified that:</a:t>
            </a:r>
          </a:p>
          <a:p>
            <a:pPr lvl="1">
              <a:lnSpc>
                <a:spcPct val="150000"/>
              </a:lnSpc>
            </a:pPr>
            <a:r>
              <a:rPr lang="en-US" sz="1600" dirty="0" smtClean="0"/>
              <a:t>People’s prior preference can shift the value comparison frame. Choice are based on the value comparison between the default option vs the alternative (</a:t>
            </a:r>
            <a:r>
              <a:rPr lang="en-US" sz="1400" i="1" dirty="0" smtClean="0"/>
              <a:t>Lopez-</a:t>
            </a:r>
            <a:r>
              <a:rPr lang="en-US" sz="1400" i="1" dirty="0" err="1" smtClean="0"/>
              <a:t>Persem</a:t>
            </a:r>
            <a:r>
              <a:rPr lang="en-US" sz="1400" i="1" dirty="0" smtClean="0"/>
              <a:t>, </a:t>
            </a:r>
            <a:r>
              <a:rPr lang="en-US" sz="1400" i="1" dirty="0" err="1" smtClean="0"/>
              <a:t>eLife</a:t>
            </a:r>
            <a:r>
              <a:rPr lang="en-US" sz="1400" i="1" dirty="0" smtClean="0"/>
              <a:t>, 2016</a:t>
            </a:r>
            <a:r>
              <a:rPr lang="en-US" sz="1600" dirty="0" smtClean="0"/>
              <a:t>). </a:t>
            </a:r>
          </a:p>
          <a:p>
            <a:pPr lvl="1">
              <a:lnSpc>
                <a:spcPct val="150000"/>
              </a:lnSpc>
            </a:pPr>
            <a:r>
              <a:rPr lang="en-US" sz="1600" dirty="0" smtClean="0"/>
              <a:t>People’s preference might be shifted by their actions (e.g. choice). (</a:t>
            </a:r>
            <a:r>
              <a:rPr lang="en-US" sz="1600" i="1" dirty="0" err="1" smtClean="0"/>
              <a:t>Vinckier</a:t>
            </a:r>
            <a:r>
              <a:rPr lang="en-US" sz="1600" i="1" dirty="0" smtClean="0"/>
              <a:t>, submitted</a:t>
            </a:r>
            <a:r>
              <a:rPr lang="en-US" sz="1600" dirty="0" smtClean="0"/>
              <a:t>)</a:t>
            </a:r>
          </a:p>
          <a:p>
            <a:pPr lvl="1">
              <a:lnSpc>
                <a:spcPct val="150000"/>
              </a:lnSpc>
            </a:pPr>
            <a:r>
              <a:rPr lang="en-US" sz="1600" dirty="0" smtClean="0"/>
              <a:t>People demonstrate a bias towards the most recent presented options in sequential presentation (</a:t>
            </a:r>
            <a:r>
              <a:rPr lang="en-US" sz="1600" i="1" dirty="0"/>
              <a:t>results reported by </a:t>
            </a:r>
            <a:r>
              <a:rPr lang="en-US" sz="1600" i="1" dirty="0" smtClean="0"/>
              <a:t>S. </a:t>
            </a:r>
            <a:r>
              <a:rPr lang="en-US" sz="1600" i="1" dirty="0" err="1" smtClean="0"/>
              <a:t>Ballesta</a:t>
            </a:r>
            <a:r>
              <a:rPr lang="en-US" sz="1600" i="1" dirty="0"/>
              <a:t> in </a:t>
            </a:r>
            <a:r>
              <a:rPr lang="en-US" sz="1600" i="1" dirty="0" smtClean="0"/>
              <a:t>C. </a:t>
            </a:r>
            <a:r>
              <a:rPr lang="en-US" sz="1600" i="1" dirty="0" err="1" smtClean="0"/>
              <a:t>Padoa-Schioppa’s</a:t>
            </a:r>
            <a:r>
              <a:rPr lang="en-US" sz="1600" i="1" dirty="0" smtClean="0"/>
              <a:t> lab ; results in P. </a:t>
            </a:r>
            <a:r>
              <a:rPr lang="en-US" sz="1600" i="1" dirty="0" err="1" smtClean="0"/>
              <a:t>Domenech’s</a:t>
            </a:r>
            <a:r>
              <a:rPr lang="en-US" sz="1600" i="1" dirty="0" smtClean="0"/>
              <a:t> lab</a:t>
            </a:r>
            <a:r>
              <a:rPr lang="en-US" sz="1600" dirty="0" smtClean="0"/>
              <a:t>) .</a:t>
            </a:r>
          </a:p>
          <a:p>
            <a:pPr lvl="1"/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881268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 of interest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755576" y="1556792"/>
            <a:ext cx="7848872" cy="4525963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endParaRPr lang="en-US" sz="1600" dirty="0"/>
          </a:p>
          <a:p>
            <a:pPr lvl="1"/>
            <a:endParaRPr lang="en-US" sz="1600" dirty="0" smtClean="0"/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 smtClean="0"/>
              <a:t>In sequential multiple-choice frame, is there a default </a:t>
            </a:r>
            <a:r>
              <a:rPr lang="en-US" sz="1600" dirty="0"/>
              <a:t>option </a:t>
            </a:r>
            <a:r>
              <a:rPr lang="en-US" sz="1600" dirty="0" smtClean="0"/>
              <a:t>(temporary defied as </a:t>
            </a:r>
            <a:r>
              <a:rPr lang="en-US" sz="1600" b="1" i="1" u="sng" dirty="0"/>
              <a:t>the best option the subject encounters so far</a:t>
            </a:r>
            <a:r>
              <a:rPr lang="en-US" sz="1600" dirty="0"/>
              <a:t> ) serve </a:t>
            </a:r>
            <a:r>
              <a:rPr lang="en-US" sz="1600" dirty="0" smtClean="0"/>
              <a:t>as the reference option? 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 smtClean="0"/>
              <a:t>Will there be interactions between option values and option sequences?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 smtClean="0"/>
              <a:t>How potential pre-commitment  might modify people’s preference and confidence report?</a:t>
            </a:r>
          </a:p>
          <a:p>
            <a:pPr lvl="1"/>
            <a:endParaRPr lang="en-US" sz="1600" dirty="0" smtClean="0"/>
          </a:p>
          <a:p>
            <a:pPr marL="457200" lvl="1" indent="0">
              <a:buNone/>
            </a:pPr>
            <a:endParaRPr lang="en-US" sz="1600" dirty="0" smtClean="0"/>
          </a:p>
        </p:txBody>
      </p:sp>
    </p:spTree>
    <p:extLst>
      <p:ext uri="{BB962C8B-B14F-4D97-AF65-F5344CB8AC3E}">
        <p14:creationId xmlns:p14="http://schemas.microsoft.com/office/powerpoint/2010/main" val="3603416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Hypothesis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457200" lvl="1" indent="0">
              <a:buNone/>
            </a:pPr>
            <a:endParaRPr lang="en-US" sz="1600" dirty="0" smtClean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 smtClean="0"/>
              <a:t>In sequential multiple option choice, instead of registering the value of each option and compare them at the end step base on </a:t>
            </a:r>
            <a:r>
              <a:rPr lang="en-US" sz="2000" dirty="0"/>
              <a:t>S</a:t>
            </a:r>
            <a:r>
              <a:rPr lang="en-US" sz="2000" dirty="0" smtClean="0"/>
              <a:t>oftmax rule, </a:t>
            </a:r>
            <a:r>
              <a:rPr lang="en-US" sz="2000" dirty="0"/>
              <a:t>p</a:t>
            </a:r>
            <a:r>
              <a:rPr lang="en-US" sz="2000" dirty="0" smtClean="0"/>
              <a:t>eople will implement the value comparison in multiple steps (i.e. for n items, do (n – 1) pairwise comparison).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 smtClean="0"/>
              <a:t>Each time a new option emerges, people will compare the new option with the current best option. Whichever option wins will get a </a:t>
            </a:r>
            <a:r>
              <a:rPr lang="en-US" sz="2000" dirty="0"/>
              <a:t>bonus of </a:t>
            </a:r>
            <a:r>
              <a:rPr lang="en-US" sz="2000" dirty="0" smtClean="0"/>
              <a:t>pre-committed (implicit, compare to explicit choice action), and enters into the next round with augmented value.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 smtClean="0"/>
              <a:t>Therefore the final choice is based on the modified value after multiple pairwise comparisons instead of the initial reported ratings.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 smtClean="0"/>
              <a:t>The same advantages are predicted by response time and confidence report.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798516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30827" y="865159"/>
            <a:ext cx="954106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Practice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Rating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102637" y="865159"/>
            <a:ext cx="1044116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Practice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Choice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372280" y="865159"/>
            <a:ext cx="954106" cy="50405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Cate1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Choice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328164" y="865159"/>
            <a:ext cx="1044116" cy="50405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Cate1 </a:t>
            </a:r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Rating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480204" y="843875"/>
            <a:ext cx="954106" cy="52533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Cate2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Choice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436088" y="843875"/>
            <a:ext cx="1044116" cy="52533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Cate2 </a:t>
            </a:r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Rating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7609980" y="843875"/>
            <a:ext cx="954106" cy="50405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Cate3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Choice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6565864" y="843875"/>
            <a:ext cx="1044116" cy="50405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Cate3 </a:t>
            </a:r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Rating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372280" y="2520913"/>
            <a:ext cx="954106" cy="50405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Cate4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Choice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2328164" y="2520913"/>
            <a:ext cx="1044116" cy="50405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Cate4 </a:t>
            </a:r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Rating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5535543" y="2520913"/>
            <a:ext cx="954106" cy="50405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Cate5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Choice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4491427" y="2520913"/>
            <a:ext cx="1044116" cy="50405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Cate5</a:t>
            </a:r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Rating</a:t>
            </a:r>
            <a:endParaRPr lang="fr-FR" dirty="0">
              <a:solidFill>
                <a:schemeClr val="tx1"/>
              </a:solidFill>
            </a:endParaRPr>
          </a:p>
        </p:txBody>
      </p:sp>
      <p:pic>
        <p:nvPicPr>
          <p:cNvPr id="1029" name="Picture 5" descr="C:\Users\chen.hu\Documents\GitHub\sdm\cate0\cate0_8.jpe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777" y="1422629"/>
            <a:ext cx="936860" cy="702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chen.hu\Documents\GitHub\sdm\cate1\cate1_10.jpe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7336" y="1415620"/>
            <a:ext cx="945772" cy="709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:\Users\chen.hu\Documents\GitHub\sdm\cate2\cate2_6.jpe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4611" y="1415620"/>
            <a:ext cx="927070" cy="695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:\Users\chen.hu\Documents\GitHub\sdm\cate3\cate3_79.jpe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3952" y="1378234"/>
            <a:ext cx="752497" cy="752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 descr="C:\Users\chen.hu\Documents\GitHub\sdm\cate4\cate4_11.jpe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7336" y="3110826"/>
            <a:ext cx="785010" cy="785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C:\Users\chen.hu\Documents\GitHub\sdm\cate5\cate5_23.jpe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888" y="3081445"/>
            <a:ext cx="610793" cy="814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755576" y="5805264"/>
            <a:ext cx="69995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 each blocks: </a:t>
            </a:r>
          </a:p>
          <a:p>
            <a:r>
              <a:rPr lang="en-US" dirty="0" smtClean="0"/>
              <a:t>Ratings: 3*3 + 4*4 + 5*5 +6*6 = 86 items per block</a:t>
            </a:r>
          </a:p>
          <a:p>
            <a:r>
              <a:rPr lang="en-US" dirty="0" smtClean="0"/>
              <a:t>Choice:  3 + 4 + 5 + 6 = 18 trials * 4 repetition = 72 per block</a:t>
            </a:r>
            <a:endParaRPr lang="fr-FR" dirty="0"/>
          </a:p>
        </p:txBody>
      </p:sp>
      <p:sp>
        <p:nvSpPr>
          <p:cNvPr id="8" name="ZoneTexte 7"/>
          <p:cNvSpPr txBox="1"/>
          <p:nvPr/>
        </p:nvSpPr>
        <p:spPr>
          <a:xfrm>
            <a:off x="3331008" y="182246"/>
            <a:ext cx="24962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Task Structure </a:t>
            </a:r>
            <a:endParaRPr lang="fr-FR" sz="2800" b="1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598" y="4332659"/>
            <a:ext cx="1377998" cy="8330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037" y="4332659"/>
            <a:ext cx="1364370" cy="8330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8404" y="4332659"/>
            <a:ext cx="1398913" cy="8249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7959" y="4332659"/>
            <a:ext cx="1308556" cy="8249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0499" y="4332659"/>
            <a:ext cx="1171328" cy="8330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ZoneTexte 3"/>
          <p:cNvSpPr txBox="1"/>
          <p:nvPr/>
        </p:nvSpPr>
        <p:spPr>
          <a:xfrm>
            <a:off x="141839" y="3906928"/>
            <a:ext cx="15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Per choice trial:</a:t>
            </a:r>
            <a:endParaRPr lang="fr-FR" dirty="0"/>
          </a:p>
        </p:txBody>
      </p:sp>
      <p:sp>
        <p:nvSpPr>
          <p:cNvPr id="9" name="ZoneTexte 8"/>
          <p:cNvSpPr txBox="1"/>
          <p:nvPr/>
        </p:nvSpPr>
        <p:spPr>
          <a:xfrm>
            <a:off x="1136700" y="5157618"/>
            <a:ext cx="2020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Self-paced, &gt; 500ms</a:t>
            </a:r>
            <a:endParaRPr lang="fr-FR" dirty="0"/>
          </a:p>
        </p:txBody>
      </p:sp>
      <p:sp>
        <p:nvSpPr>
          <p:cNvPr id="10" name="ZoneTexte 9"/>
          <p:cNvSpPr txBox="1"/>
          <p:nvPr/>
        </p:nvSpPr>
        <p:spPr>
          <a:xfrm>
            <a:off x="3947756" y="5157618"/>
            <a:ext cx="378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1s</a:t>
            </a:r>
            <a:endParaRPr lang="fr-FR" dirty="0"/>
          </a:p>
        </p:txBody>
      </p:sp>
      <p:sp>
        <p:nvSpPr>
          <p:cNvPr id="21" name="ZoneTexte 20"/>
          <p:cNvSpPr txBox="1"/>
          <p:nvPr/>
        </p:nvSpPr>
        <p:spPr>
          <a:xfrm>
            <a:off x="5269284" y="5183687"/>
            <a:ext cx="590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&lt; 5s</a:t>
            </a:r>
            <a:endParaRPr lang="fr-FR" dirty="0"/>
          </a:p>
        </p:txBody>
      </p:sp>
      <p:sp>
        <p:nvSpPr>
          <p:cNvPr id="23" name="ZoneTexte 22"/>
          <p:cNvSpPr txBox="1"/>
          <p:nvPr/>
        </p:nvSpPr>
        <p:spPr>
          <a:xfrm>
            <a:off x="6247959" y="5190042"/>
            <a:ext cx="1277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Feedback 1s</a:t>
            </a:r>
            <a:endParaRPr lang="fr-FR" dirty="0"/>
          </a:p>
        </p:txBody>
      </p:sp>
      <p:sp>
        <p:nvSpPr>
          <p:cNvPr id="24" name="ZoneTexte 23"/>
          <p:cNvSpPr txBox="1"/>
          <p:nvPr/>
        </p:nvSpPr>
        <p:spPr>
          <a:xfrm>
            <a:off x="7755165" y="4536874"/>
            <a:ext cx="13740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+ confidence</a:t>
            </a:r>
          </a:p>
          <a:p>
            <a:r>
              <a:rPr lang="en-US" dirty="0" smtClean="0"/>
              <a:t>rating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38760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15616" y="188640"/>
            <a:ext cx="7211144" cy="70609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Hypothesis testing</a:t>
            </a:r>
            <a:endParaRPr lang="fr-FR" sz="36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dirty="0" smtClean="0"/>
              <a:t>H0</a:t>
            </a:r>
          </a:p>
          <a:p>
            <a:pPr marL="0" indent="0">
              <a:buNone/>
            </a:pPr>
            <a:endParaRPr lang="en-US" sz="2400" dirty="0" smtClean="0"/>
          </a:p>
          <a:p>
            <a:endParaRPr lang="en-US" sz="2400" dirty="0" smtClean="0"/>
          </a:p>
          <a:p>
            <a:endParaRPr lang="en-US" sz="2400" dirty="0"/>
          </a:p>
          <a:p>
            <a:r>
              <a:rPr lang="en-US" sz="2400" dirty="0" smtClean="0"/>
              <a:t>H1- default</a:t>
            </a:r>
            <a:r>
              <a:rPr lang="fr-FR" sz="2400" dirty="0" smtClean="0"/>
              <a:t>:</a:t>
            </a:r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 smtClean="0"/>
          </a:p>
          <a:p>
            <a:r>
              <a:rPr lang="en-US" sz="1800" dirty="0" smtClean="0"/>
              <a:t>H2- </a:t>
            </a:r>
            <a:r>
              <a:rPr lang="en-US" sz="1800" dirty="0" err="1" smtClean="0"/>
              <a:t>recency</a:t>
            </a:r>
            <a:r>
              <a:rPr lang="en-US" sz="1800" dirty="0" smtClean="0"/>
              <a:t> and primacy effect </a:t>
            </a:r>
            <a:r>
              <a:rPr lang="fr-FR" sz="1800" dirty="0" smtClean="0"/>
              <a:t>:</a:t>
            </a:r>
            <a:endParaRPr lang="fr-FR" sz="1800" dirty="0"/>
          </a:p>
          <a:p>
            <a:pPr marL="0" indent="0">
              <a:buNone/>
            </a:pPr>
            <a:endParaRPr lang="fr-FR" sz="2400" dirty="0" smtClean="0"/>
          </a:p>
          <a:p>
            <a:pPr lvl="1"/>
            <a:endParaRPr lang="en-US" sz="1600" dirty="0"/>
          </a:p>
          <a:p>
            <a:pPr lvl="1"/>
            <a:endParaRPr lang="en-US" sz="1600" dirty="0" smtClean="0"/>
          </a:p>
          <a:p>
            <a:pPr lvl="1"/>
            <a:endParaRPr lang="en-US" sz="1600" dirty="0"/>
          </a:p>
          <a:p>
            <a:pPr lvl="1"/>
            <a:endParaRPr lang="en-US" sz="1600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ZoneTexte 3"/>
              <p:cNvSpPr txBox="1"/>
              <p:nvPr/>
            </p:nvSpPr>
            <p:spPr>
              <a:xfrm>
                <a:off x="1475656" y="1340768"/>
                <a:ext cx="2230739" cy="11255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𝑃𝑖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</a:rPr>
                            <m:t>𝑒</m:t>
                          </m:r>
                        </m:e>
                        <m:sup>
                          <m:d>
                            <m:d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𝑉𝑖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/>
                                      <a:ea typeface="Cambria Math"/>
                                    </a:rPr>
                                    <m:t>𝛽</m:t>
                                  </m:r>
                                </m:den>
                              </m:f>
                            </m:e>
                          </m:d>
                        </m:sup>
                      </m:sSup>
                      <m:r>
                        <a:rPr lang="en-US" b="0" i="1" smtClean="0">
                          <a:latin typeface="Cambria Math"/>
                        </a:rPr>
                        <m:t>/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/>
                            </a:rPr>
                            <m:t>𝑘</m:t>
                          </m:r>
                        </m:sub>
                        <m:sup>
                          <m:r>
                            <a:rPr lang="en-US" b="0" i="1" smtClean="0">
                              <a:latin typeface="Cambria Math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/>
                                </a:rPr>
                                <m:t>(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𝑉𝑘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/>
                                      <a:ea typeface="Cambria Math"/>
                                    </a:rPr>
                                    <m:t>𝛽</m:t>
                                  </m:r>
                                </m:den>
                              </m:f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)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b="0" i="1" dirty="0" smtClean="0"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𝑉𝑖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r>
                        <a:rPr lang="en-US" b="0" i="1" smtClean="0">
                          <a:latin typeface="Cambria Math"/>
                        </a:rPr>
                        <m:t>𝑅𝑖</m:t>
                      </m:r>
                    </m:oMath>
                  </m:oMathPara>
                </a14:m>
                <a:endParaRPr lang="fr-FR" dirty="0" smtClean="0"/>
              </a:p>
            </p:txBody>
          </p:sp>
        </mc:Choice>
        <mc:Fallback xmlns="">
          <p:sp>
            <p:nvSpPr>
              <p:cNvPr id="4" name="ZoneText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5656" y="1340768"/>
                <a:ext cx="2230739" cy="1125501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/>
              <p:cNvSpPr txBox="1"/>
              <p:nvPr/>
            </p:nvSpPr>
            <p:spPr>
              <a:xfrm>
                <a:off x="2699792" y="2564904"/>
                <a:ext cx="5472608" cy="172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𝑃𝑖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</a:rPr>
                            <m:t>𝑒</m:t>
                          </m:r>
                        </m:e>
                        <m:sup>
                          <m:d>
                            <m:d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𝑉𝑖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/>
                                      <a:ea typeface="Cambria Math"/>
                                    </a:rPr>
                                    <m:t>𝛽</m:t>
                                  </m:r>
                                </m:den>
                              </m:f>
                            </m:e>
                          </m:d>
                        </m:sup>
                      </m:sSup>
                      <m:r>
                        <a:rPr lang="en-US" b="0" i="1" smtClean="0">
                          <a:latin typeface="Cambria Math"/>
                        </a:rPr>
                        <m:t>/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/>
                            </a:rPr>
                            <m:t>𝑘</m:t>
                          </m:r>
                        </m:sub>
                        <m:sup>
                          <m:r>
                            <a:rPr lang="en-US" b="0" i="1" smtClean="0">
                              <a:latin typeface="Cambria Math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/>
                                </a:rPr>
                                <m:t>(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𝑉𝑘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/>
                                      <a:ea typeface="Cambria Math"/>
                                    </a:rPr>
                                    <m:t>𝛽</m:t>
                                  </m:r>
                                </m:den>
                              </m:f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)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 smtClean="0"/>
              </a:p>
              <a:p>
                <a:pPr algn="ctr"/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  </m:t>
                    </m:r>
                    <m:r>
                      <a:rPr lang="en-US" b="0" i="1" smtClean="0">
                        <a:latin typeface="Cambria Math"/>
                      </a:rPr>
                      <m:t>𝑉𝑡</m:t>
                    </m:r>
                    <m:r>
                      <a:rPr lang="en-US" b="0" i="1" smtClean="0">
                        <a:latin typeface="Cambria Math"/>
                      </a:rPr>
                      <m:t>=</m:t>
                    </m:r>
                    <m:r>
                      <a:rPr lang="en-US" b="0" i="1" smtClean="0">
                        <a:latin typeface="Cambria Math"/>
                      </a:rPr>
                      <m:t>𝑅𝑖</m:t>
                    </m:r>
                    <m:r>
                      <a:rPr lang="en-US" b="0" i="1" smtClean="0">
                        <a:latin typeface="Cambria Math"/>
                      </a:rPr>
                      <m:t>+ 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𝛼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∗</m:t>
                    </m:r>
                    <m:sSub>
                      <m:sSubPr>
                        <m:ctrlPr>
                          <a:rPr lang="en-US" b="0" i="1" smtClean="0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(</m:t>
                        </m:r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𝑤𝑖𝑛</m:t>
                        </m:r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  </m:t>
                        </m:r>
                      </m:sub>
                    </m:sSub>
                  </m:oMath>
                </a14:m>
                <a:r>
                  <a:rPr lang="fr-FR" dirty="0" smtClean="0"/>
                  <a:t>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  <a:ea typeface="Cambria Math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/>
                            <a:ea typeface="Cambria Math"/>
                          </a:rPr>
                          <m:t> </m:t>
                        </m:r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𝑑𝑒𝑓</m:t>
                        </m:r>
                        <m:r>
                          <a:rPr lang="en-US" i="1">
                            <a:latin typeface="Cambria Math"/>
                            <a:ea typeface="Cambria Math"/>
                          </a:rPr>
                          <m:t> </m:t>
                        </m:r>
                      </m:sub>
                    </m:sSub>
                  </m:oMath>
                </a14:m>
                <a:r>
                  <a:rPr lang="fr-FR" dirty="0" smtClean="0"/>
                  <a:t>), 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  </m:t>
                        </m:r>
                        <m:r>
                          <a:rPr lang="en-US" i="1">
                            <a:latin typeface="Cambria Math"/>
                            <a:ea typeface="Cambria Math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/>
                            <a:ea typeface="Cambria Math"/>
                          </a:rPr>
                          <m:t> </m:t>
                        </m:r>
                        <m:r>
                          <a:rPr lang="en-US" i="1">
                            <a:latin typeface="Cambria Math"/>
                            <a:ea typeface="Cambria Math"/>
                          </a:rPr>
                          <m:t>𝑑𝑒𝑓</m:t>
                        </m:r>
                        <m:r>
                          <a:rPr lang="en-US" i="1">
                            <a:latin typeface="Cambria Math"/>
                            <a:ea typeface="Cambria Math"/>
                          </a:rPr>
                          <m:t> </m:t>
                        </m:r>
                      </m:sub>
                    </m:sSub>
                  </m:oMath>
                </a14:m>
                <a:r>
                  <a:rPr lang="fr-FR" dirty="0" smtClean="0"/>
                  <a:t> = 1 or 0, </a:t>
                </a:r>
              </a:p>
              <a:p>
                <a:pPr algn="ctr"/>
                <a:r>
                  <a:rPr lang="fr-FR" dirty="0"/>
                  <a:t> </a:t>
                </a:r>
                <a:r>
                  <a:rPr lang="fr-FR" dirty="0" smtClean="0"/>
                  <a:t> </a:t>
                </a:r>
                <a:r>
                  <a:rPr lang="fr-FR" dirty="0" err="1"/>
                  <a:t>O</a:t>
                </a:r>
                <a:r>
                  <a:rPr lang="fr-FR" dirty="0" err="1" smtClean="0"/>
                  <a:t>nly</a:t>
                </a:r>
                <a:r>
                  <a:rPr lang="fr-FR" dirty="0" smtClean="0"/>
                  <a:t> update the </a:t>
                </a:r>
                <a:r>
                  <a:rPr lang="fr-FR" dirty="0" err="1" smtClean="0"/>
                  <a:t>win</a:t>
                </a:r>
                <a:r>
                  <a:rPr lang="fr-FR" dirty="0" smtClean="0"/>
                  <a:t> option and the </a:t>
                </a:r>
                <a:r>
                  <a:rPr lang="fr-FR" dirty="0" err="1" smtClean="0"/>
                  <a:t>current</a:t>
                </a:r>
                <a:r>
                  <a:rPr lang="fr-FR" dirty="0" smtClean="0"/>
                  <a:t> option . </a:t>
                </a:r>
                <a:endParaRPr lang="fr-FR" dirty="0"/>
              </a:p>
            </p:txBody>
          </p:sp>
        </mc:Choice>
        <mc:Fallback xmlns="">
          <p:sp>
            <p:nvSpPr>
              <p:cNvPr id="5" name="ZoneTexte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9792" y="2564904"/>
                <a:ext cx="5472608" cy="1723998"/>
              </a:xfrm>
              <a:prstGeom prst="rect">
                <a:avLst/>
              </a:prstGeom>
              <a:blipFill rotWithShape="1">
                <a:blip r:embed="rId3"/>
                <a:stretch>
                  <a:fillRect b="-494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/>
              <p:cNvSpPr txBox="1"/>
              <p:nvPr/>
            </p:nvSpPr>
            <p:spPr>
              <a:xfrm>
                <a:off x="3706395" y="4581128"/>
                <a:ext cx="5168018" cy="19779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𝑃𝑖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</a:rPr>
                            <m:t>𝑒</m:t>
                          </m:r>
                        </m:e>
                        <m:sup>
                          <m:d>
                            <m:d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𝑉𝑖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/>
                                      <a:ea typeface="Cambria Math"/>
                                    </a:rPr>
                                    <m:t>𝛽</m:t>
                                  </m:r>
                                </m:den>
                              </m:f>
                            </m:e>
                          </m:d>
                        </m:sup>
                      </m:sSup>
                      <m:r>
                        <a:rPr lang="en-US" b="0" i="1" smtClean="0">
                          <a:latin typeface="Cambria Math"/>
                        </a:rPr>
                        <m:t>/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/>
                            </a:rPr>
                            <m:t>𝑘</m:t>
                          </m:r>
                        </m:sub>
                        <m:sup>
                          <m:r>
                            <a:rPr lang="en-US" i="1">
                              <a:latin typeface="Cambria Math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/>
                                </a:rPr>
                                <m:t>(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/>
                                    </a:rPr>
                                    <m:t>𝑉𝑘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/>
                                      <a:ea typeface="Cambria Math"/>
                                    </a:rPr>
                                    <m:t>𝛽</m:t>
                                  </m:r>
                                </m:den>
                              </m:f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)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fr-FR" dirty="0" smtClean="0"/>
              </a:p>
              <a:p>
                <a:r>
                  <a:rPr lang="en-US" dirty="0" smtClean="0"/>
                  <a:t> 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𝑉𝑡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r>
                        <a:rPr lang="en-US" b="0" i="1" smtClean="0">
                          <a:latin typeface="Cambria Math"/>
                        </a:rPr>
                        <m:t>𝑅𝑖</m:t>
                      </m:r>
                      <m:r>
                        <a:rPr lang="en-US" b="0" i="1" smtClean="0">
                          <a:latin typeface="Cambria Math"/>
                        </a:rPr>
                        <m:t>+ </m:t>
                      </m:r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𝛼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𝑟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∗</m:t>
                      </m:r>
                      <m:d>
                        <m:dPr>
                          <m:ctrlPr>
                            <a:rPr lang="en-US" b="0" i="1" smtClean="0"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𝑅𝑒𝑐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+ </m:t>
                      </m:r>
                      <m:sSub>
                        <m:sSubPr>
                          <m:ctrlPr>
                            <a:rPr lang="en-US" b="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𝛼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𝑝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(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𝑃𝑟𝑖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) , </m:t>
                      </m:r>
                    </m:oMath>
                  </m:oMathPara>
                </a14:m>
                <a:endParaRPr lang="en-US" b="0" i="1" dirty="0" smtClean="0">
                  <a:latin typeface="Cambria Math"/>
                  <a:ea typeface="Cambria Math"/>
                </a:endParaRPr>
              </a:p>
              <a:p>
                <a:r>
                  <a:rPr lang="en-US" dirty="0">
                    <a:ea typeface="Cambria Math"/>
                  </a:rPr>
                  <a:t>R</a:t>
                </a:r>
                <a:r>
                  <a:rPr lang="en-US" dirty="0" smtClean="0">
                    <a:ea typeface="Cambria Math"/>
                  </a:rPr>
                  <a:t>ec: </a:t>
                </a:r>
                <a:r>
                  <a:rPr lang="en-US" dirty="0" err="1" smtClean="0">
                    <a:ea typeface="Cambria Math"/>
                  </a:rPr>
                  <a:t>Recency</a:t>
                </a:r>
                <a:r>
                  <a:rPr lang="en-US" dirty="0" smtClean="0">
                    <a:ea typeface="Cambria Math"/>
                  </a:rPr>
                  <a:t> effect, 1 if being the last one, otherwise 0.</a:t>
                </a:r>
              </a:p>
              <a:p>
                <a:r>
                  <a:rPr lang="en-US" dirty="0" err="1" smtClean="0"/>
                  <a:t>Pri</a:t>
                </a:r>
                <a:r>
                  <a:rPr lang="en-US" dirty="0" smtClean="0"/>
                  <a:t>: Primacy effect, 1 if being the first one, otherwise 0.</a:t>
                </a:r>
                <a:endParaRPr lang="fr-FR" dirty="0"/>
              </a:p>
            </p:txBody>
          </p:sp>
        </mc:Choice>
        <mc:Fallback xmlns="">
          <p:sp>
            <p:nvSpPr>
              <p:cNvPr id="6" name="ZoneTexte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6395" y="4581128"/>
                <a:ext cx="5168018" cy="1977914"/>
              </a:xfrm>
              <a:prstGeom prst="rect">
                <a:avLst/>
              </a:prstGeom>
              <a:blipFill rotWithShape="1">
                <a:blip r:embed="rId4"/>
                <a:stretch>
                  <a:fillRect l="-943" r="-118" b="-4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37138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1800" dirty="0" smtClean="0"/>
              <a:t>Based on previous tasks using similar items, the ratings are simulated as uniformly distributed random integers from 0 to 100, with 10% attracted to the 0 point.</a:t>
            </a:r>
          </a:p>
          <a:p>
            <a:pPr>
              <a:lnSpc>
                <a:spcPct val="150000"/>
              </a:lnSpc>
            </a:pPr>
            <a:r>
              <a:rPr lang="en-US" sz="1800" dirty="0" smtClean="0"/>
              <a:t>Result set: </a:t>
            </a:r>
            <a:r>
              <a:rPr lang="en-US" sz="1800" dirty="0"/>
              <a:t>86 </a:t>
            </a:r>
            <a:r>
              <a:rPr lang="en-US" sz="1800" dirty="0" smtClean="0"/>
              <a:t>ratings *10 categories, 18 trials* </a:t>
            </a:r>
            <a:r>
              <a:rPr lang="en-US" sz="1800" dirty="0"/>
              <a:t>10 categories </a:t>
            </a:r>
            <a:r>
              <a:rPr lang="en-US" sz="1800" dirty="0" smtClean="0"/>
              <a:t>(24 subjects)</a:t>
            </a:r>
          </a:p>
          <a:p>
            <a:pPr>
              <a:lnSpc>
                <a:spcPct val="150000"/>
              </a:lnSpc>
            </a:pPr>
            <a:r>
              <a:rPr lang="en-US" sz="1800" dirty="0" smtClean="0"/>
              <a:t>Simulate the choice: </a:t>
            </a:r>
          </a:p>
          <a:p>
            <a:pPr lvl="1">
              <a:lnSpc>
                <a:spcPct val="150000"/>
              </a:lnSpc>
            </a:pPr>
            <a:r>
              <a:rPr lang="en-US" sz="1800" dirty="0" smtClean="0"/>
              <a:t>Using the </a:t>
            </a:r>
            <a:r>
              <a:rPr lang="en-US" sz="1800" b="1" dirty="0" smtClean="0"/>
              <a:t>inverse temperature </a:t>
            </a:r>
            <a:r>
              <a:rPr lang="en-US" sz="1800" dirty="0" smtClean="0"/>
              <a:t>from the previous study of DV on choice</a:t>
            </a:r>
          </a:p>
          <a:p>
            <a:pPr lvl="1">
              <a:lnSpc>
                <a:spcPct val="150000"/>
              </a:lnSpc>
            </a:pPr>
            <a:r>
              <a:rPr lang="en-US" sz="1800" dirty="0" smtClean="0"/>
              <a:t>Simulate a range of possible ‘</a:t>
            </a:r>
            <a:r>
              <a:rPr lang="en-US" sz="1800" b="1" dirty="0" smtClean="0"/>
              <a:t>bonus for winning a comparison</a:t>
            </a:r>
            <a:r>
              <a:rPr lang="en-US" sz="1800" dirty="0" smtClean="0"/>
              <a:t>’, ranging from 0.51 to 10,02), to verify the extent to which the predicted effects sustain.</a:t>
            </a:r>
          </a:p>
          <a:p>
            <a:pPr marL="457200" lvl="1" indent="0">
              <a:buNone/>
            </a:pPr>
            <a:endParaRPr lang="en-US" sz="1800" dirty="0" smtClean="0"/>
          </a:p>
        </p:txBody>
      </p:sp>
      <p:sp>
        <p:nvSpPr>
          <p:cNvPr id="4" name="Titre 1"/>
          <p:cNvSpPr>
            <a:spLocks noGrp="1"/>
          </p:cNvSpPr>
          <p:nvPr>
            <p:ph type="title"/>
          </p:nvPr>
        </p:nvSpPr>
        <p:spPr>
          <a:xfrm>
            <a:off x="2339752" y="404664"/>
            <a:ext cx="4258816" cy="850106"/>
          </a:xfrm>
        </p:spPr>
        <p:txBody>
          <a:bodyPr/>
          <a:lstStyle/>
          <a:p>
            <a:r>
              <a:rPr lang="en-US" dirty="0" smtClean="0"/>
              <a:t>Task simulation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88089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74612" y="260648"/>
            <a:ext cx="7859216" cy="490066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Simulations choice under H0 and H1</a:t>
            </a:r>
            <a:endParaRPr lang="fr-FR" dirty="0"/>
          </a:p>
        </p:txBody>
      </p:sp>
      <p:pic>
        <p:nvPicPr>
          <p:cNvPr id="5122" name="Picture 2" descr="C:\Users\chen.hu\Documents\GitHub\sdm\simulation\plots\v3\100simulations\beta12_C1.t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35" y="1124744"/>
            <a:ext cx="4605955" cy="172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chen.hu\Documents\GitHub\sdm\simulation\plots\v3\100simulations\beta51_C1.t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949505"/>
            <a:ext cx="4732403" cy="1775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C:\Users\chen.hu\Documents\GitHub\sdm\simulation\plots\v3\100simulations\beta101_C1.ti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424" y="4869160"/>
            <a:ext cx="4989784" cy="1872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5" name="Picture 5" descr="C:\Users\chen.hu\Documents\GitHub\sdm\simulation\plots\v3\100simulations\beta251_C1.tif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4239" y="1094511"/>
            <a:ext cx="4779026" cy="1793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C:\Users\chen.hu\Documents\GitHub\sdm\simulation\plots\v3\100simulations\beta501_C1.tif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3181" y="2980116"/>
            <a:ext cx="4650819" cy="1745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5105951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Personnalisé 1">
      <a:majorFont>
        <a:latin typeface="Baskerville Old Face"/>
        <a:ea typeface=""/>
        <a:cs typeface=""/>
      </a:majorFont>
      <a:minorFont>
        <a:latin typeface="Garamond"/>
        <a:ea typeface=""/>
        <a:cs typeface="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3498</TotalTime>
  <Words>981</Words>
  <Application>Microsoft Office PowerPoint</Application>
  <PresentationFormat>Affichage à l'écran (4:3)</PresentationFormat>
  <Paragraphs>118</Paragraphs>
  <Slides>21</Slides>
  <Notes>3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21</vt:i4>
      </vt:variant>
    </vt:vector>
  </HeadingPairs>
  <TitlesOfParts>
    <vt:vector size="22" baseType="lpstr">
      <vt:lpstr>Thème Office</vt:lpstr>
      <vt:lpstr>Summary</vt:lpstr>
      <vt:lpstr>Decision-making under a sequential multiple-option choice frame</vt:lpstr>
      <vt:lpstr>Introduction</vt:lpstr>
      <vt:lpstr>Questions of interest</vt:lpstr>
      <vt:lpstr>Hypothesis</vt:lpstr>
      <vt:lpstr>Présentation PowerPoint</vt:lpstr>
      <vt:lpstr>Hypothesis testing</vt:lpstr>
      <vt:lpstr>Task simulation</vt:lpstr>
      <vt:lpstr>Simulations choice under H0 and H1</vt:lpstr>
      <vt:lpstr>H1 with primacy and recency bonus (beta = 0.51)</vt:lpstr>
      <vt:lpstr>Pilot results: rating and confidence rating across categories</vt:lpstr>
      <vt:lpstr>Pilot results: choice probability</vt:lpstr>
      <vt:lpstr>Pilot results: response time</vt:lpstr>
      <vt:lpstr>Pilot results: confidence</vt:lpstr>
      <vt:lpstr>Pilot results: processing time</vt:lpstr>
      <vt:lpstr>Regression coefficient </vt:lpstr>
      <vt:lpstr>Discussion</vt:lpstr>
      <vt:lpstr>Session drift effects</vt:lpstr>
      <vt:lpstr>Effect size analysis</vt:lpstr>
      <vt:lpstr>Présentation PowerPoint</vt:lpstr>
      <vt:lpstr>M2_ Default bonus posterior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Simulation of new task</dc:title>
  <dc:creator>HU Chen</dc:creator>
  <cp:lastModifiedBy>HU Chen</cp:lastModifiedBy>
  <cp:revision>46</cp:revision>
  <dcterms:created xsi:type="dcterms:W3CDTF">2017-08-30T11:54:23Z</dcterms:created>
  <dcterms:modified xsi:type="dcterms:W3CDTF">2017-12-11T14:56:46Z</dcterms:modified>
</cp:coreProperties>
</file>